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Black"/>
      <p:bold r:id="rId14"/>
      <p:boldItalic r:id="rId15"/>
    </p:embeddedFont>
    <p:embeddedFont>
      <p:font typeface="Roboto Thin"/>
      <p:regular r:id="rId16"/>
      <p:bold r:id="rId17"/>
      <p:italic r:id="rId18"/>
      <p:boldItalic r:id="rId19"/>
    </p:embeddedFont>
    <p:embeddedFont>
      <p:font typeface="Proxima Nova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Didact Gothic"/>
      <p:regular r:id="rId32"/>
    </p:embeddedFont>
    <p:embeddedFont>
      <p:font typeface="Roboto Mono Thin"/>
      <p:regular r:id="rId33"/>
      <p:bold r:id="rId34"/>
      <p:italic r:id="rId35"/>
      <p:boldItalic r:id="rId36"/>
    </p:embeddedFont>
    <p:embeddedFont>
      <p:font typeface="Proxima Nova Semibold"/>
      <p:regular r:id="rId37"/>
      <p:bold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  <p:embeddedFont>
      <p:font typeface="Bree Serif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font" Target="fonts/ProximaNova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font" Target="fonts/ProximaNova-italic.fntdata"/><Relationship Id="rId44" Type="http://schemas.openxmlformats.org/officeDocument/2006/relationships/font" Target="fonts/BreeSerif-regular.fntdata"/><Relationship Id="rId21" Type="http://schemas.openxmlformats.org/officeDocument/2006/relationships/font" Target="fonts/ProximaNova-bold.fntdata"/><Relationship Id="rId43" Type="http://schemas.openxmlformats.org/officeDocument/2006/relationships/font" Target="fonts/RobotoLight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Thin-regular.fntdata"/><Relationship Id="rId10" Type="http://schemas.openxmlformats.org/officeDocument/2006/relationships/slide" Target="slides/slide5.xml"/><Relationship Id="rId32" Type="http://schemas.openxmlformats.org/officeDocument/2006/relationships/font" Target="fonts/DidactGothic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Thin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Thin-bold.fntdata"/><Relationship Id="rId15" Type="http://schemas.openxmlformats.org/officeDocument/2006/relationships/font" Target="fonts/RobotoBlack-boldItalic.fntdata"/><Relationship Id="rId37" Type="http://schemas.openxmlformats.org/officeDocument/2006/relationships/font" Target="fonts/ProximaNovaSemibold-regular.fntdata"/><Relationship Id="rId14" Type="http://schemas.openxmlformats.org/officeDocument/2006/relationships/font" Target="fonts/RobotoBlack-bold.fntdata"/><Relationship Id="rId36" Type="http://schemas.openxmlformats.org/officeDocument/2006/relationships/font" Target="fonts/RobotoMonoThin-boldItalic.fntdata"/><Relationship Id="rId17" Type="http://schemas.openxmlformats.org/officeDocument/2006/relationships/font" Target="fonts/RobotoThin-bold.fntdata"/><Relationship Id="rId39" Type="http://schemas.openxmlformats.org/officeDocument/2006/relationships/font" Target="fonts/ProximaNovaSemibold-boldItalic.fntdata"/><Relationship Id="rId16" Type="http://schemas.openxmlformats.org/officeDocument/2006/relationships/font" Target="fonts/RobotoThin-regular.fntdata"/><Relationship Id="rId38" Type="http://schemas.openxmlformats.org/officeDocument/2006/relationships/font" Target="fonts/ProximaNovaSemibold-bold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ba3f769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ba3f769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99e1ed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c99e1ed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c99e1ed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c99e1ed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d4d55a7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d4d55a7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d4d55a7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d4d55a7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d4d55a7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d4d55a7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e5f8131e0_0_15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e5f8131e0_0_15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8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.gif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8.png"/><Relationship Id="rId8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4191425" y="1082125"/>
            <a:ext cx="4470900" cy="153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WEB DESIGN PROJECT</a:t>
            </a:r>
            <a:endParaRPr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PRESENTATION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4679200" y="3058375"/>
            <a:ext cx="4372800" cy="17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CONTRIBUTORS</a:t>
            </a:r>
            <a:endParaRPr sz="1600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SHIVA TEJA DASI</a:t>
            </a:r>
            <a:endParaRPr sz="1600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CHALAPATI RAO KONUJULA</a:t>
            </a:r>
            <a:endParaRPr sz="1600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SAI NIKHIL REDDY CHALLA</a:t>
            </a:r>
            <a:endParaRPr sz="1600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rPr>
              <a:t>ANTHONY KODIREKKA </a:t>
            </a:r>
            <a:endParaRPr sz="1600">
              <a:solidFill>
                <a:schemeClr val="lt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912338" y="249660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662603" y="3747124"/>
            <a:ext cx="676091" cy="672952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189160" y="28103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PanoramaEd</a:t>
            </a:r>
            <a:endParaRPr sz="3000"/>
          </a:p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PanoramaEd is a revolutionary web app designed to empower students in their pursuit of the perfect international college experience. Our platform offers a comprehensive suite of features tailored to guide and support students through every step of their journey toward higher education abroad.</a:t>
            </a:r>
            <a:endParaRPr>
              <a:solidFill>
                <a:srgbClr val="F2F2F2"/>
              </a:solidFill>
            </a:endParaRPr>
          </a:p>
        </p:txBody>
      </p:sp>
      <p:cxnSp>
        <p:nvCxnSpPr>
          <p:cNvPr id="116" name="Google Shape;116;p21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KEY FEATURES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Make confident decisions with our intuitive comparison tools.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3" name="Google Shape;123;p22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4" name="Google Shape;124;p22"/>
          <p:cNvSpPr txBox="1"/>
          <p:nvPr>
            <p:ph idx="3" type="subTitle"/>
          </p:nvPr>
        </p:nvSpPr>
        <p:spPr>
          <a:xfrm>
            <a:off x="6411225" y="3046600"/>
            <a:ext cx="23325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Hear from your peers! PanoramaEd provides a platform for students to share their admission journeys.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5" name="Google Shape;125;p22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PanoramaEd transcends language barriers, offering support in multiple languages.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7" name="Google Shape;127;p22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8" name="Google Shape;128;p22"/>
          <p:cNvSpPr txBox="1"/>
          <p:nvPr>
            <p:ph idx="7" type="subTitle"/>
          </p:nvPr>
        </p:nvSpPr>
        <p:spPr>
          <a:xfrm>
            <a:off x="552975" y="2121900"/>
            <a:ext cx="218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Navigate through an extensive database of colleges around the globe.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9" name="Google Shape;129;p22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0" name="Google Shape;130;p22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Connect with experienced consultants to receive personalized guidance and advice.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1" name="Google Shape;131;p22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2" name="Google Shape;132;p22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1"/>
                </a:solidFill>
              </a:rPr>
              <a:t>Fill your details and get a list of suggested colleges you can get into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3" name="Google Shape;133;p22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4" name="Google Shape;134;p22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Explore colleges worldwide</a:t>
            </a:r>
            <a:endParaRPr/>
          </a:p>
        </p:txBody>
      </p:sp>
      <p:sp>
        <p:nvSpPr>
          <p:cNvPr id="135" name="Google Shape;135;p22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Personalized consultants</a:t>
            </a:r>
            <a:endParaRPr/>
          </a:p>
        </p:txBody>
      </p:sp>
      <p:sp>
        <p:nvSpPr>
          <p:cNvPr id="136" name="Google Shape;136;p22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College predictor</a:t>
            </a:r>
            <a:endParaRPr/>
          </a:p>
        </p:txBody>
      </p:sp>
      <p:sp>
        <p:nvSpPr>
          <p:cNvPr id="137" name="Google Shape;137;p22"/>
          <p:cNvSpPr txBox="1"/>
          <p:nvPr>
            <p:ph idx="19" type="ctrTitle"/>
          </p:nvPr>
        </p:nvSpPr>
        <p:spPr>
          <a:xfrm>
            <a:off x="6424527" y="2050775"/>
            <a:ext cx="2407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Dynamic college </a:t>
            </a:r>
            <a:r>
              <a:rPr lang="es"/>
              <a:t>comparison</a:t>
            </a:r>
            <a:endParaRPr/>
          </a:p>
        </p:txBody>
      </p:sp>
      <p:sp>
        <p:nvSpPr>
          <p:cNvPr id="138" name="Google Shape;138;p22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Student driven insights</a:t>
            </a:r>
            <a:endParaRPr/>
          </a:p>
        </p:txBody>
      </p:sp>
      <p:sp>
        <p:nvSpPr>
          <p:cNvPr id="139" name="Google Shape;139;p22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Multilingual support</a:t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3597855" y="38351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142" name="Google Shape;142;p22"/>
            <p:cNvSpPr/>
            <p:nvPr/>
          </p:nvSpPr>
          <p:spPr>
            <a:xfrm>
              <a:off x="6355100" y="4405488"/>
              <a:ext cx="87300" cy="116625"/>
            </a:xfrm>
            <a:custGeom>
              <a:rect b="b" l="l" r="r" t="t"/>
              <a:pathLst>
                <a:path extrusionOk="0" h="4665" w="3492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6514125" y="4593038"/>
              <a:ext cx="119900" cy="87550"/>
            </a:xfrm>
            <a:custGeom>
              <a:rect b="b" l="l" r="r" t="t"/>
              <a:pathLst>
                <a:path extrusionOk="0" h="3502" w="4796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330650" y="4455438"/>
              <a:ext cx="258525" cy="246400"/>
            </a:xfrm>
            <a:custGeom>
              <a:rect b="b" l="l" r="r" t="t"/>
              <a:pathLst>
                <a:path extrusionOk="0" h="9856" w="10341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6226275" y="4198463"/>
              <a:ext cx="243025" cy="181575"/>
            </a:xfrm>
            <a:custGeom>
              <a:rect b="b" l="l" r="r" t="t"/>
              <a:pathLst>
                <a:path extrusionOk="0" h="7263" w="9721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6656850" y="4568588"/>
              <a:ext cx="188400" cy="237400"/>
            </a:xfrm>
            <a:custGeom>
              <a:rect b="b" l="l" r="r" t="t"/>
              <a:pathLst>
                <a:path extrusionOk="0" h="9496" w="7536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6718825" y="4152263"/>
              <a:ext cx="172100" cy="156800"/>
            </a:xfrm>
            <a:custGeom>
              <a:rect b="b" l="l" r="r" t="t"/>
              <a:pathLst>
                <a:path extrusionOk="0" h="6272" w="6884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6906375" y="3911538"/>
              <a:ext cx="220225" cy="216700"/>
            </a:xfrm>
            <a:custGeom>
              <a:rect b="b" l="l" r="r" t="t"/>
              <a:pathLst>
                <a:path extrusionOk="0" h="8668" w="8809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6429325" y="3953688"/>
              <a:ext cx="655675" cy="654050"/>
            </a:xfrm>
            <a:custGeom>
              <a:rect b="b" l="l" r="r" t="t"/>
              <a:pathLst>
                <a:path extrusionOk="0" h="26162" w="26227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2"/>
          <p:cNvSpPr/>
          <p:nvPr/>
        </p:nvSpPr>
        <p:spPr>
          <a:xfrm>
            <a:off x="3597844" y="2922788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2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152" name="Google Shape;152;p22"/>
            <p:cNvSpPr/>
            <p:nvPr/>
          </p:nvSpPr>
          <p:spPr>
            <a:xfrm>
              <a:off x="5858475" y="2553488"/>
              <a:ext cx="150900" cy="150900"/>
            </a:xfrm>
            <a:custGeom>
              <a:rect b="b" l="l" r="r" t="t"/>
              <a:pathLst>
                <a:path extrusionOk="0" h="6036" w="6036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5812000" y="2732888"/>
              <a:ext cx="244675" cy="425725"/>
            </a:xfrm>
            <a:custGeom>
              <a:rect b="b" l="l" r="r" t="t"/>
              <a:pathLst>
                <a:path extrusionOk="0" h="17029" w="9787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6384475" y="2553488"/>
              <a:ext cx="150875" cy="150900"/>
            </a:xfrm>
            <a:custGeom>
              <a:rect b="b" l="l" r="r" t="t"/>
              <a:pathLst>
                <a:path extrusionOk="0" h="6036" w="6035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6337975" y="2732088"/>
              <a:ext cx="243875" cy="425700"/>
            </a:xfrm>
            <a:custGeom>
              <a:rect b="b" l="l" r="r" t="t"/>
              <a:pathLst>
                <a:path extrusionOk="0" h="17028" w="9755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6057450" y="2834013"/>
              <a:ext cx="279750" cy="486875"/>
            </a:xfrm>
            <a:custGeom>
              <a:rect b="b" l="l" r="r" t="t"/>
              <a:pathLst>
                <a:path extrusionOk="0" h="19475" w="1119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6108825" y="2627688"/>
              <a:ext cx="175375" cy="175375"/>
            </a:xfrm>
            <a:custGeom>
              <a:rect b="b" l="l" r="r" t="t"/>
              <a:pathLst>
                <a:path extrusionOk="0" h="7015" w="7015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2"/>
          <p:cNvSpPr/>
          <p:nvPr/>
        </p:nvSpPr>
        <p:spPr>
          <a:xfrm>
            <a:off x="5109480" y="3832541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087875" y="2087844"/>
            <a:ext cx="476178" cy="282154"/>
          </a:xfrm>
          <a:custGeom>
            <a:rect b="b" l="l" r="r" t="t"/>
            <a:pathLst>
              <a:path extrusionOk="0" h="31023" w="52356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160" name="Google Shape;160;p2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TECH STACK USED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6" name="Google Shape;166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525" y="2052663"/>
            <a:ext cx="1118295" cy="9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25" y="3804547"/>
            <a:ext cx="2432116" cy="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0875" y="3566350"/>
            <a:ext cx="1159150" cy="10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2450" y="2017450"/>
            <a:ext cx="2097577" cy="110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0975" y="2283549"/>
            <a:ext cx="1887075" cy="48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31550" y="2003650"/>
            <a:ext cx="1887120" cy="10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9">
            <a:alphaModFix/>
          </a:blip>
          <a:srcRect b="0" l="-16390" r="16390" t="0"/>
          <a:stretch/>
        </p:blipFill>
        <p:spPr>
          <a:xfrm>
            <a:off x="2349650" y="3509900"/>
            <a:ext cx="1887075" cy="116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08712" y="3642201"/>
            <a:ext cx="991397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73825" y="3799800"/>
            <a:ext cx="1755802" cy="63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55575" y="2123025"/>
            <a:ext cx="1485830" cy="8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3034575" y="120750"/>
            <a:ext cx="36624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Snapshots</a:t>
            </a:r>
            <a:endParaRPr sz="3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6550"/>
            <a:ext cx="3051223" cy="21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00" y="3034000"/>
            <a:ext cx="3139226" cy="207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6025" y="1315250"/>
            <a:ext cx="2672901" cy="303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325" y="836550"/>
            <a:ext cx="2810276" cy="194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325" y="2937450"/>
            <a:ext cx="2810276" cy="194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0" y="55800"/>
            <a:ext cx="454034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475" y="152400"/>
            <a:ext cx="4178125" cy="259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925" y="2897200"/>
            <a:ext cx="4040750" cy="209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7149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300" y="152400"/>
            <a:ext cx="5315302" cy="303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6300" y="3187525"/>
            <a:ext cx="3137377" cy="18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/>
        </p:nvSpPr>
        <p:spPr>
          <a:xfrm>
            <a:off x="3245025" y="2205150"/>
            <a:ext cx="2027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